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85" r:id="rId7"/>
    <p:sldId id="267" r:id="rId8"/>
    <p:sldId id="260" r:id="rId9"/>
    <p:sldId id="264" r:id="rId10"/>
    <p:sldId id="286" r:id="rId11"/>
    <p:sldId id="266" r:id="rId12"/>
    <p:sldId id="268" r:id="rId13"/>
    <p:sldId id="287" r:id="rId14"/>
    <p:sldId id="288" r:id="rId15"/>
    <p:sldId id="263" r:id="rId16"/>
    <p:sldId id="270" r:id="rId17"/>
    <p:sldId id="269" r:id="rId18"/>
    <p:sldId id="271" r:id="rId19"/>
    <p:sldId id="272" r:id="rId20"/>
    <p:sldId id="290" r:id="rId21"/>
    <p:sldId id="289" r:id="rId22"/>
    <p:sldId id="291" r:id="rId23"/>
    <p:sldId id="273" r:id="rId24"/>
    <p:sldId id="293" r:id="rId25"/>
    <p:sldId id="274" r:id="rId26"/>
    <p:sldId id="294" r:id="rId27"/>
    <p:sldId id="295" r:id="rId28"/>
    <p:sldId id="296" r:id="rId29"/>
    <p:sldId id="312" r:id="rId30"/>
    <p:sldId id="261" r:id="rId31"/>
    <p:sldId id="275" r:id="rId32"/>
    <p:sldId id="276" r:id="rId33"/>
    <p:sldId id="278" r:id="rId34"/>
    <p:sldId id="297" r:id="rId35"/>
    <p:sldId id="313" r:id="rId36"/>
    <p:sldId id="279" r:id="rId37"/>
    <p:sldId id="298" r:id="rId38"/>
    <p:sldId id="299" r:id="rId39"/>
    <p:sldId id="300" r:id="rId40"/>
    <p:sldId id="301" r:id="rId41"/>
    <p:sldId id="302" r:id="rId42"/>
    <p:sldId id="303" r:id="rId43"/>
    <p:sldId id="304" r:id="rId44"/>
    <p:sldId id="305" r:id="rId45"/>
    <p:sldId id="306" r:id="rId46"/>
    <p:sldId id="307" r:id="rId47"/>
    <p:sldId id="308" r:id="rId48"/>
    <p:sldId id="280" r:id="rId49"/>
    <p:sldId id="309" r:id="rId50"/>
    <p:sldId id="314" r:id="rId51"/>
    <p:sldId id="315" r:id="rId52"/>
    <p:sldId id="316" r:id="rId53"/>
    <p:sldId id="318" r:id="rId54"/>
    <p:sldId id="319" r:id="rId55"/>
    <p:sldId id="320" r:id="rId56"/>
    <p:sldId id="321" r:id="rId57"/>
    <p:sldId id="310" r:id="rId58"/>
    <p:sldId id="277" r:id="rId59"/>
    <p:sldId id="311" r:id="rId6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1A550AD-8EA3-4E09-B964-CB6B6F76A736}">
          <p14:sldIdLst>
            <p14:sldId id="256"/>
            <p14:sldId id="257"/>
            <p14:sldId id="258"/>
            <p14:sldId id="259"/>
            <p14:sldId id="265"/>
            <p14:sldId id="285"/>
            <p14:sldId id="267"/>
            <p14:sldId id="260"/>
            <p14:sldId id="264"/>
            <p14:sldId id="286"/>
            <p14:sldId id="266"/>
            <p14:sldId id="268"/>
            <p14:sldId id="287"/>
            <p14:sldId id="288"/>
            <p14:sldId id="263"/>
            <p14:sldId id="270"/>
            <p14:sldId id="269"/>
            <p14:sldId id="271"/>
            <p14:sldId id="272"/>
            <p14:sldId id="290"/>
            <p14:sldId id="289"/>
            <p14:sldId id="291"/>
            <p14:sldId id="273"/>
            <p14:sldId id="293"/>
            <p14:sldId id="274"/>
            <p14:sldId id="294"/>
            <p14:sldId id="295"/>
            <p14:sldId id="296"/>
            <p14:sldId id="312"/>
            <p14:sldId id="261"/>
            <p14:sldId id="275"/>
            <p14:sldId id="276"/>
            <p14:sldId id="278"/>
            <p14:sldId id="297"/>
            <p14:sldId id="313"/>
            <p14:sldId id="279"/>
            <p14:sldId id="298"/>
            <p14:sldId id="299"/>
            <p14:sldId id="300"/>
            <p14:sldId id="301"/>
            <p14:sldId id="302"/>
            <p14:sldId id="303"/>
            <p14:sldId id="304"/>
            <p14:sldId id="305"/>
            <p14:sldId id="306"/>
            <p14:sldId id="307"/>
            <p14:sldId id="308"/>
            <p14:sldId id="280"/>
            <p14:sldId id="309"/>
            <p14:sldId id="314"/>
            <p14:sldId id="315"/>
            <p14:sldId id="316"/>
            <p14:sldId id="318"/>
            <p14:sldId id="319"/>
            <p14:sldId id="320"/>
            <p14:sldId id="321"/>
            <p14:sldId id="310"/>
            <p14:sldId id="277"/>
            <p14:sldId id="31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8" autoAdjust="0"/>
    <p:restoredTop sz="94660"/>
  </p:normalViewPr>
  <p:slideViewPr>
    <p:cSldViewPr snapToGrid="0">
      <p:cViewPr varScale="1">
        <p:scale>
          <a:sx n="93" d="100"/>
          <a:sy n="93" d="100"/>
        </p:scale>
        <p:origin x="96" y="6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04393-D15A-4E11-9080-026117E2D62F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55CC1-01E0-4445-A382-40A69A45F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583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04393-D15A-4E11-9080-026117E2D62F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55CC1-01E0-4445-A382-40A69A45F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375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04393-D15A-4E11-9080-026117E2D62F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55CC1-01E0-4445-A382-40A69A45F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991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04393-D15A-4E11-9080-026117E2D62F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55CC1-01E0-4445-A382-40A69A45F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260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04393-D15A-4E11-9080-026117E2D62F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55CC1-01E0-4445-A382-40A69A45F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968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04393-D15A-4E11-9080-026117E2D62F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55CC1-01E0-4445-A382-40A69A45F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245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04393-D15A-4E11-9080-026117E2D62F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55CC1-01E0-4445-A382-40A69A45F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192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04393-D15A-4E11-9080-026117E2D62F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55CC1-01E0-4445-A382-40A69A45F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363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04393-D15A-4E11-9080-026117E2D62F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55CC1-01E0-4445-A382-40A69A45F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810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04393-D15A-4E11-9080-026117E2D62F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55CC1-01E0-4445-A382-40A69A45F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485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04393-D15A-4E11-9080-026117E2D62F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55CC1-01E0-4445-A382-40A69A45F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94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C04393-D15A-4E11-9080-026117E2D62F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855CC1-01E0-4445-A382-40A69A45F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647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Data Structures in Io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Everett Boyer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77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makeList1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086" y="1433512"/>
            <a:ext cx="3962400" cy="23336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614988" y="1228725"/>
            <a:ext cx="42659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makeList1: [[List]]</a:t>
            </a:r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895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InitializeList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9800" y="1459320"/>
            <a:ext cx="6551141" cy="289830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initializeList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[ [list] ]</a:t>
            </a: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list: [ [ ] , [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list ] ]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ons: [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list, [list]]</a:t>
            </a:r>
          </a:p>
          <a:p>
            <a:pPr marL="0" indent="0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emptyList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[[], []]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-&gt; List1; insert 4 List1...</a:t>
            </a: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…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LClient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List8.</a:t>
            </a:r>
          </a:p>
          <a:p>
            <a:pPr marL="0" indent="0"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b="69349"/>
          <a:stretch/>
        </p:blipFill>
        <p:spPr>
          <a:xfrm>
            <a:off x="700086" y="1433512"/>
            <a:ext cx="3962400" cy="71675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086" y="2671731"/>
            <a:ext cx="4648200" cy="7048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086" y="4473146"/>
            <a:ext cx="48006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675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0" y="1651430"/>
            <a:ext cx="581591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Cons -&gt;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MAX_INT 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emptyList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		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LClient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endParaRPr lang="en-US" sz="2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2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LClient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-&gt; Null 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NotNull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NotNull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MAX_INT 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emptyList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647" y="1489571"/>
            <a:ext cx="4648200" cy="70485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096000" y="1027906"/>
            <a:ext cx="47933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cons: [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list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[list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]]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266446" y="4328385"/>
            <a:ext cx="64524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MyList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[[], [MAX_INT, 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emptyList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]]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63" y="2633067"/>
            <a:ext cx="48006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15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0" y="1651430"/>
            <a:ext cx="581591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Cons -&gt;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MAX_INT 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emptyList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		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LClient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endParaRPr lang="en-US" sz="2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2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LClient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-&gt; Null 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NotNull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NotNull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MAX_INT 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emptyList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647" y="1489571"/>
            <a:ext cx="4648200" cy="70485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096000" y="1027906"/>
            <a:ext cx="47933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cons: [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list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[list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]]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266446" y="4328385"/>
            <a:ext cx="64524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MyList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[[], [MAX_INT, 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emptyList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]]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838199" y="5064919"/>
            <a:ext cx="58340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Null: An action to be performed if the list is empty.</a:t>
            </a:r>
          </a:p>
          <a:p>
            <a:endParaRPr lang="en-US" dirty="0" smtClean="0"/>
          </a:p>
          <a:p>
            <a:r>
              <a:rPr lang="en-US" dirty="0" err="1" smtClean="0"/>
              <a:t>NotNull</a:t>
            </a:r>
            <a:r>
              <a:rPr lang="en-US" dirty="0" smtClean="0"/>
              <a:t>: An action to be performed if the list is not empty.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63" y="2633067"/>
            <a:ext cx="48006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02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makeList1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086" y="1433512"/>
            <a:ext cx="3962400" cy="23336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993482" y="1433512"/>
            <a:ext cx="705834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makeList1: [[List]]</a:t>
            </a:r>
          </a:p>
          <a:p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List1: [[],[MAX_INT, </a:t>
            </a:r>
            <a:r>
              <a:rPr lang="en-US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emptyList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]]</a:t>
            </a:r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500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makeList1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086" y="1433512"/>
            <a:ext cx="3962400" cy="233362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086" y="5045868"/>
            <a:ext cx="7724775" cy="14668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993482" y="1433512"/>
            <a:ext cx="705834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makeList1: [[List]]</a:t>
            </a:r>
          </a:p>
          <a:p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List1: [[],[MAX_INT, </a:t>
            </a:r>
            <a:r>
              <a:rPr lang="en-US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emptyList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]]</a:t>
            </a:r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086" y="4092177"/>
            <a:ext cx="4476750" cy="62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78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 (sorted)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943" y="3078955"/>
            <a:ext cx="10660857" cy="309800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insert: [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list, [list]]</a:t>
            </a:r>
          </a:p>
          <a:p>
            <a:pPr marL="0" indent="0"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943" y="1531144"/>
            <a:ext cx="7724775" cy="14668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38200" y="3943350"/>
            <a:ext cx="9763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</a:p>
          <a:p>
            <a:r>
              <a:rPr lang="en-US" dirty="0" smtClean="0"/>
              <a:t>4</a:t>
            </a:r>
          </a:p>
          <a:p>
            <a:r>
              <a:rPr lang="en-US" dirty="0" smtClean="0"/>
              <a:t>5</a:t>
            </a:r>
          </a:p>
          <a:p>
            <a:r>
              <a:rPr lang="en-US" dirty="0" smtClean="0"/>
              <a:t>10</a:t>
            </a:r>
          </a:p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421731" y="3943350"/>
            <a:ext cx="41870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</a:p>
          <a:p>
            <a:endParaRPr lang="en-US" dirty="0"/>
          </a:p>
          <a:p>
            <a:r>
              <a:rPr lang="en-US" dirty="0" smtClean="0"/>
              <a:t>4</a:t>
            </a:r>
          </a:p>
          <a:p>
            <a:r>
              <a:rPr lang="en-US" dirty="0" smtClean="0"/>
              <a:t>5</a:t>
            </a:r>
          </a:p>
          <a:p>
            <a:r>
              <a:rPr lang="en-US" dirty="0" smtClean="0"/>
              <a:t>10</a:t>
            </a:r>
          </a:p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333949" y="3943350"/>
            <a:ext cx="41870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</a:p>
          <a:p>
            <a:endParaRPr lang="en-US" dirty="0"/>
          </a:p>
          <a:p>
            <a:r>
              <a:rPr lang="en-US" dirty="0" smtClean="0"/>
              <a:t>5</a:t>
            </a:r>
          </a:p>
          <a:p>
            <a:r>
              <a:rPr lang="en-US" dirty="0" smtClean="0"/>
              <a:t>10</a:t>
            </a:r>
          </a:p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246167" y="3677722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5</a:t>
            </a:r>
          </a:p>
          <a:p>
            <a:endParaRPr lang="en-US" dirty="0"/>
          </a:p>
          <a:p>
            <a:r>
              <a:rPr lang="en-US" dirty="0"/>
              <a:t>10</a:t>
            </a:r>
          </a:p>
          <a:p>
            <a:r>
              <a:rPr lang="en-US" dirty="0"/>
              <a:t>20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908354" y="3677722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  <a:p>
            <a:r>
              <a:rPr lang="en-US" dirty="0" smtClean="0"/>
              <a:t>10</a:t>
            </a:r>
            <a:endParaRPr lang="en-US" dirty="0"/>
          </a:p>
          <a:p>
            <a:endParaRPr lang="en-US" dirty="0"/>
          </a:p>
          <a:p>
            <a:r>
              <a:rPr lang="en-US" dirty="0"/>
              <a:t>20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7968" y="633810"/>
            <a:ext cx="4476750" cy="62865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5504557" y="3677722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  <a:p>
            <a:r>
              <a:rPr lang="en-US" dirty="0" smtClean="0"/>
              <a:t>5</a:t>
            </a:r>
          </a:p>
          <a:p>
            <a:r>
              <a:rPr lang="en-US" dirty="0" smtClean="0"/>
              <a:t>7</a:t>
            </a:r>
            <a:endParaRPr lang="en-US" dirty="0"/>
          </a:p>
          <a:p>
            <a:r>
              <a:rPr lang="en-US" dirty="0" smtClean="0"/>
              <a:t>10</a:t>
            </a:r>
            <a:endParaRPr lang="en-US" dirty="0"/>
          </a:p>
          <a:p>
            <a:r>
              <a:rPr lang="en-US" dirty="0"/>
              <a:t>20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242745" y="3677722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  <a:p>
            <a:r>
              <a:rPr lang="en-US" dirty="0" smtClean="0"/>
              <a:t>4</a:t>
            </a:r>
          </a:p>
          <a:p>
            <a:r>
              <a:rPr lang="en-US" dirty="0" smtClean="0"/>
              <a:t>5</a:t>
            </a:r>
          </a:p>
          <a:p>
            <a:r>
              <a:rPr lang="en-US" dirty="0" smtClean="0"/>
              <a:t>7</a:t>
            </a:r>
            <a:endParaRPr lang="en-US" dirty="0"/>
          </a:p>
          <a:p>
            <a:r>
              <a:rPr lang="en-US" dirty="0" smtClean="0"/>
              <a:t>10</a:t>
            </a:r>
            <a:endParaRPr lang="en-US" dirty="0"/>
          </a:p>
          <a:p>
            <a:r>
              <a:rPr lang="en-US" dirty="0"/>
              <a:t>20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980933" y="3677722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  <a:p>
            <a:r>
              <a:rPr lang="en-US" dirty="0" smtClean="0"/>
              <a:t>2</a:t>
            </a:r>
          </a:p>
          <a:p>
            <a:r>
              <a:rPr lang="en-US" dirty="0" smtClean="0"/>
              <a:t>4</a:t>
            </a:r>
          </a:p>
          <a:p>
            <a:r>
              <a:rPr lang="en-US" dirty="0" smtClean="0"/>
              <a:t>5</a:t>
            </a:r>
          </a:p>
          <a:p>
            <a:r>
              <a:rPr lang="en-US" dirty="0" smtClean="0"/>
              <a:t>7</a:t>
            </a:r>
            <a:endParaRPr lang="en-US" dirty="0"/>
          </a:p>
          <a:p>
            <a:r>
              <a:rPr lang="en-US" dirty="0" smtClean="0"/>
              <a:t>10</a:t>
            </a:r>
            <a:endParaRPr lang="en-US" dirty="0"/>
          </a:p>
          <a:p>
            <a:r>
              <a:rPr lang="en-US" dirty="0"/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1810382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makeList1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4429" y="1516063"/>
            <a:ext cx="7217571" cy="260588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400" dirty="0" smtClean="0"/>
              <a:t>2		2</a:t>
            </a:r>
          </a:p>
          <a:p>
            <a:pPr marL="0" indent="0">
              <a:buNone/>
            </a:pPr>
            <a:r>
              <a:rPr lang="en-US" sz="2400" dirty="0" smtClean="0"/>
              <a:t>4		4</a:t>
            </a:r>
          </a:p>
          <a:p>
            <a:pPr marL="0" indent="0">
              <a:buNone/>
            </a:pPr>
            <a:r>
              <a:rPr lang="en-US" sz="2400" dirty="0" smtClean="0"/>
              <a:t>5		5</a:t>
            </a:r>
          </a:p>
          <a:p>
            <a:pPr marL="0" indent="0">
              <a:buNone/>
            </a:pPr>
            <a:r>
              <a:rPr lang="en-US" sz="2400" dirty="0" smtClean="0"/>
              <a:t>7		7</a:t>
            </a:r>
          </a:p>
          <a:p>
            <a:pPr marL="0" indent="0">
              <a:buNone/>
            </a:pPr>
            <a:r>
              <a:rPr lang="en-US" sz="2400" dirty="0" smtClean="0"/>
              <a:t>10		10</a:t>
            </a:r>
          </a:p>
          <a:p>
            <a:pPr marL="0" indent="0">
              <a:buNone/>
            </a:pPr>
            <a:r>
              <a:rPr lang="en-US" sz="2400" dirty="0" smtClean="0"/>
              <a:t>20		20</a:t>
            </a:r>
          </a:p>
          <a:p>
            <a:pPr marL="0" indent="0">
              <a:buNone/>
            </a:pPr>
            <a:r>
              <a:rPr lang="en-US" sz="2400" dirty="0" smtClean="0"/>
              <a:t>40		30</a:t>
            </a: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186" y="3954805"/>
            <a:ext cx="3886200" cy="22764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186" y="1357699"/>
            <a:ext cx="3895725" cy="224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60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printList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666572" y="3433417"/>
            <a:ext cx="36872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printList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:[list, c]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" y="1292623"/>
            <a:ext cx="5983760" cy="32332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8796" y="1518590"/>
            <a:ext cx="5324475" cy="139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254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compareList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9643" y="4566841"/>
            <a:ext cx="9248775" cy="21431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" y="1292623"/>
            <a:ext cx="5983760" cy="32332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1960" y="1144219"/>
            <a:ext cx="4524375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228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Demonstrate the power of 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compareList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462" y="1445022"/>
            <a:ext cx="9248775" cy="2143125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3771899"/>
            <a:ext cx="10515600" cy="2405063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compareList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[list, list, [c], [c], [c], c]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1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compareList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650455"/>
            <a:ext cx="10515600" cy="252650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First1 == First2 (72)</a:t>
            </a:r>
          </a:p>
          <a:p>
            <a:pPr lvl="1"/>
            <a:r>
              <a:rPr lang="en-US" dirty="0" smtClean="0"/>
              <a:t>First1 == MAX_INT</a:t>
            </a:r>
          </a:p>
          <a:p>
            <a:pPr lvl="1"/>
            <a:r>
              <a:rPr lang="en-US" dirty="0" smtClean="0"/>
              <a:t>First1 != MAX_INT</a:t>
            </a:r>
          </a:p>
          <a:p>
            <a:r>
              <a:rPr lang="en-US" dirty="0" smtClean="0"/>
              <a:t>First2 == MAX_INT (73)</a:t>
            </a:r>
          </a:p>
          <a:p>
            <a:r>
              <a:rPr lang="en-US" dirty="0" smtClean="0"/>
              <a:t>First1 == MAX_INT (74)</a:t>
            </a:r>
          </a:p>
          <a:p>
            <a:r>
              <a:rPr lang="en-US" dirty="0" smtClean="0"/>
              <a:t>First1 &gt; First2 (75)</a:t>
            </a:r>
          </a:p>
          <a:p>
            <a:r>
              <a:rPr lang="en-US" dirty="0" smtClean="0"/>
              <a:t>FIrst1 &lt; First2 (76)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462" y="1445022"/>
            <a:ext cx="924877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70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mapCar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453871"/>
            <a:ext cx="6257925" cy="3381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78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mapCar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319463"/>
            <a:ext cx="10515600" cy="285750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mapCar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[list, [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[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]], [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list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]]</a:t>
            </a:r>
          </a:p>
          <a:p>
            <a:pPr marL="0" indent="0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addTen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[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[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]]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6343" y="4262512"/>
            <a:ext cx="709613" cy="216184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199" y="3995738"/>
            <a:ext cx="2081213" cy="25456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910" y="1690688"/>
            <a:ext cx="5095875" cy="1600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41331" y="1343025"/>
            <a:ext cx="4010025" cy="69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352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map2Car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453871"/>
            <a:ext cx="6257925" cy="3381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05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map2Car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0587" y="4396581"/>
            <a:ext cx="5010150" cy="10096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468438"/>
            <a:ext cx="9515475" cy="272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22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map2Car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4875" y="5013027"/>
            <a:ext cx="5010150" cy="10096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468438"/>
            <a:ext cx="9515475" cy="27241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04875" y="4371975"/>
            <a:ext cx="9165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map2Car: [list, list, [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[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]], [list]]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04875" y="6022677"/>
            <a:ext cx="9165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addAction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[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[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]]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21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map2Car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468438"/>
            <a:ext cx="9515475" cy="2724150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702469" y="4521993"/>
            <a:ext cx="10515600" cy="18462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First1 == MAX_INT (Line 93)</a:t>
            </a:r>
          </a:p>
          <a:p>
            <a:pPr lvl="1"/>
            <a:r>
              <a:rPr lang="en-US" dirty="0" smtClean="0"/>
              <a:t>First1 == First2</a:t>
            </a:r>
          </a:p>
          <a:p>
            <a:r>
              <a:rPr lang="en-US" dirty="0" smtClean="0"/>
              <a:t>First2 == MAX_INT (line 94)</a:t>
            </a:r>
          </a:p>
          <a:p>
            <a:r>
              <a:rPr lang="en-US" dirty="0" smtClean="0"/>
              <a:t>Else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40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map2Car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468438"/>
            <a:ext cx="9515475" cy="2724150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702469" y="4521993"/>
            <a:ext cx="10515600" cy="1846263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1238" y="1144112"/>
            <a:ext cx="2157411" cy="52241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1256" y="4067175"/>
            <a:ext cx="3167062" cy="2234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297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560963"/>
            <a:ext cx="6257925" cy="3381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84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Raphael L. </a:t>
            </a:r>
            <a:r>
              <a:rPr lang="en-US" dirty="0" err="1" smtClean="0"/>
              <a:t>Levien</a:t>
            </a:r>
            <a:r>
              <a:rPr lang="en-US" dirty="0" smtClean="0"/>
              <a:t> in September 1989</a:t>
            </a:r>
          </a:p>
          <a:p>
            <a:r>
              <a:rPr lang="en-US" dirty="0" smtClean="0"/>
              <a:t>Simple programming notation with only one mechanism</a:t>
            </a:r>
          </a:p>
          <a:p>
            <a:r>
              <a:rPr lang="en-US" dirty="0" smtClean="0"/>
              <a:t>“Performing an </a:t>
            </a:r>
            <a:r>
              <a:rPr lang="en-US" dirty="0" smtClean="0"/>
              <a:t>action</a:t>
            </a:r>
            <a:r>
              <a:rPr lang="en-US" dirty="0" smtClean="0"/>
              <a:t>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928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Trees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Trees are </a:t>
            </a:r>
            <a:r>
              <a:rPr lang="en-US" dirty="0" smtClean="0"/>
              <a:t>actions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Tree: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[[], [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tree, tree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]]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121569" y="4200525"/>
            <a:ext cx="1335881" cy="10001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538538" y="3388519"/>
            <a:ext cx="1335881" cy="10001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3538537" y="5200650"/>
            <a:ext cx="1335881" cy="10001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6181725" y="3888581"/>
            <a:ext cx="1335881" cy="10001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6181724" y="2753519"/>
            <a:ext cx="1335881" cy="10001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cxnSp>
        <p:nvCxnSpPr>
          <p:cNvPr id="10" name="Straight Arrow Connector 9"/>
          <p:cNvCxnSpPr>
            <a:endCxn id="5" idx="1"/>
          </p:cNvCxnSpPr>
          <p:nvPr/>
        </p:nvCxnSpPr>
        <p:spPr>
          <a:xfrm flipV="1">
            <a:off x="2185988" y="3888582"/>
            <a:ext cx="1352550" cy="75485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endCxn id="6" idx="1"/>
          </p:cNvCxnSpPr>
          <p:nvPr/>
        </p:nvCxnSpPr>
        <p:spPr>
          <a:xfrm>
            <a:off x="2185988" y="4643438"/>
            <a:ext cx="1352549" cy="105727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8" idx="1"/>
          </p:cNvCxnSpPr>
          <p:nvPr/>
        </p:nvCxnSpPr>
        <p:spPr>
          <a:xfrm flipV="1">
            <a:off x="4552951" y="3253582"/>
            <a:ext cx="1628773" cy="63499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endCxn id="7" idx="1"/>
          </p:cNvCxnSpPr>
          <p:nvPr/>
        </p:nvCxnSpPr>
        <p:spPr>
          <a:xfrm>
            <a:off x="4536282" y="3888581"/>
            <a:ext cx="1645443" cy="50006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8638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TreeDemo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Demonstrate the Trees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89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Code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7927953" y="1361282"/>
            <a:ext cx="4104503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Actions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  makeTree1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  </a:t>
            </a:r>
            <a:r>
              <a:rPr lang="en-US" dirty="0" err="1" smtClean="0"/>
              <a:t>print_string</a:t>
            </a: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  </a:t>
            </a:r>
            <a:r>
              <a:rPr lang="en-US" dirty="0" err="1" smtClean="0"/>
              <a:t>printTree</a:t>
            </a: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  makeTree2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  </a:t>
            </a:r>
            <a:r>
              <a:rPr lang="en-US" dirty="0" err="1" smtClean="0"/>
              <a:t>compareTreeStrict</a:t>
            </a: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  </a:t>
            </a:r>
            <a:r>
              <a:rPr lang="en-US" dirty="0" err="1" smtClean="0"/>
              <a:t>equalTree</a:t>
            </a:r>
            <a:r>
              <a:rPr lang="en-US" dirty="0" smtClean="0"/>
              <a:t>, </a:t>
            </a:r>
            <a:r>
              <a:rPr lang="en-US" dirty="0" err="1" smtClean="0"/>
              <a:t>notEqualTree</a:t>
            </a: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  </a:t>
            </a:r>
            <a:r>
              <a:rPr lang="en-US" dirty="0" err="1" smtClean="0"/>
              <a:t>mapCarTree</a:t>
            </a: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  </a:t>
            </a:r>
            <a:r>
              <a:rPr lang="en-US" dirty="0" err="1" smtClean="0"/>
              <a:t>addTen</a:t>
            </a: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  terminate</a:t>
            </a:r>
            <a:endParaRPr lang="en-US" dirty="0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772" y="1597239"/>
            <a:ext cx="6486525" cy="254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78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makeTree1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5924" y="1825625"/>
            <a:ext cx="5857875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makeTree1: [[tree]]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675" y="1690688"/>
            <a:ext cx="4352925" cy="318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16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createTree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25625"/>
            <a:ext cx="6562725" cy="11525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21569" y="4879181"/>
            <a:ext cx="71580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createTree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[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[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]]</a:t>
            </a:r>
          </a:p>
          <a:p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consTree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[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tree, tree, [tree]]</a:t>
            </a:r>
          </a:p>
          <a:p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emptyTree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[[], []]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001962"/>
            <a:ext cx="6705600" cy="136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9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makeTree1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5924" y="1825625"/>
            <a:ext cx="5857875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makeTree1: [[tree]]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675" y="1690688"/>
            <a:ext cx="4352925" cy="318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93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671887"/>
            <a:ext cx="10515600" cy="2505075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insertTree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[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tree, [tree]]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26393"/>
            <a:ext cx="9134475" cy="1819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24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671887"/>
            <a:ext cx="10515600" cy="2505075"/>
          </a:xfrm>
        </p:spPr>
        <p:txBody>
          <a:bodyPr/>
          <a:lstStyle/>
          <a:p>
            <a:r>
              <a:rPr lang="en-US" dirty="0" smtClean="0">
                <a:cs typeface="Courier New" panose="02070309020205020404" pitchFamily="49" charset="0"/>
              </a:rPr>
              <a:t>First == MAX_INT (35)</a:t>
            </a:r>
          </a:p>
          <a:p>
            <a:r>
              <a:rPr lang="en-US" dirty="0" smtClean="0">
                <a:cs typeface="Courier New" panose="02070309020205020404" pitchFamily="49" charset="0"/>
              </a:rPr>
              <a:t>Number &gt; First (36)</a:t>
            </a:r>
          </a:p>
          <a:p>
            <a:r>
              <a:rPr lang="en-US" dirty="0" smtClean="0">
                <a:cs typeface="Courier New" panose="02070309020205020404" pitchFamily="49" charset="0"/>
              </a:rPr>
              <a:t>Number &lt; First (37)</a:t>
            </a:r>
            <a:endParaRPr lang="en-US" dirty="0">
              <a:cs typeface="Courier New" panose="02070309020205020404" pitchFamily="49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26393"/>
            <a:ext cx="9134475" cy="18192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43775" y="3055539"/>
            <a:ext cx="372903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1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2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3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4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5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7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10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11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15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20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30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35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2549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printTree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772" y="1597239"/>
            <a:ext cx="6486525" cy="254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45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printTree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807743"/>
            <a:ext cx="10515600" cy="1369219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newWriteTree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[tree, string, c]</a:t>
            </a:r>
          </a:p>
          <a:p>
            <a:pPr marL="0" indent="0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printTree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[tree, c]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450" y="1437116"/>
            <a:ext cx="6200775" cy="296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99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4691064" cy="128628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Operator Parameters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2489" y="1697832"/>
            <a:ext cx="43483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Printing:</a:t>
            </a:r>
          </a:p>
          <a:p>
            <a:r>
              <a:rPr lang="en-US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print_int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2;</a:t>
            </a:r>
          </a:p>
          <a:p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terminate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89935" y="4085303"/>
            <a:ext cx="99551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Operator: </a:t>
            </a:r>
            <a:r>
              <a:rPr lang="en-US" sz="2800" dirty="0" err="1" smtClean="0"/>
              <a:t>print_int</a:t>
            </a:r>
            <a:endParaRPr lang="en-US" sz="2800" dirty="0" smtClean="0"/>
          </a:p>
          <a:p>
            <a:r>
              <a:rPr lang="en-US" sz="2800" dirty="0" smtClean="0"/>
              <a:t>Parameters: 2 terminate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46846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printTree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1131" y="109925"/>
            <a:ext cx="2793207" cy="666949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450" y="1437116"/>
            <a:ext cx="6200775" cy="296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30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compareTreeStrict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772" y="1597239"/>
            <a:ext cx="6486525" cy="254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81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compareTreeStrict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181" y="3388518"/>
            <a:ext cx="4791075" cy="16097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181" y="5143500"/>
            <a:ext cx="8029575" cy="885825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1659730"/>
            <a:ext cx="9486900" cy="158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91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compareTreeStrict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14599"/>
            <a:ext cx="10515600" cy="3662363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compareTreeStrict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[tree, tree, [c], [c], c]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331" y="1628775"/>
            <a:ext cx="8029575" cy="88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78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compareTreeStrict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14599"/>
            <a:ext cx="10515600" cy="3662363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compareTreeStrict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[tree, tree, [c], [c], c]</a:t>
            </a:r>
          </a:p>
          <a:p>
            <a:pPr marL="0" indent="0"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equalTree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[c]</a:t>
            </a:r>
          </a:p>
          <a:p>
            <a:pPr marL="0" indent="0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notEqualTree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[c]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331" y="1628775"/>
            <a:ext cx="8029575" cy="8858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331" y="3145630"/>
            <a:ext cx="4791075" cy="160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550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compareTreeStrictRecursive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450431"/>
            <a:ext cx="10515600" cy="2726532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compareTreeStrictRecursive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[tree, tree, [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]]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59730"/>
            <a:ext cx="9486900" cy="158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2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compareTreeStrictRecursive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450431"/>
            <a:ext cx="10515600" cy="272653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Line 70</a:t>
            </a:r>
          </a:p>
          <a:p>
            <a:pPr marL="0" indent="0">
              <a:buNone/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First1 First2 (= First1 MAX_INT(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NClient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0);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compareTreeStrictRecursive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LeftTree1 LeftTree2 -&gt; Num1;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compareTreeStrictRecursive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RightTree1 RightTree2 -&gt; Num2;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+ Num1 Num2 -&gt; Result;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Result 0 (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NClient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1);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NClient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0);</a:t>
            </a:r>
          </a:p>
          <a:p>
            <a:pPr marL="0" indent="0">
              <a:buNone/>
            </a:pP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59730"/>
            <a:ext cx="9486900" cy="158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19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mapCarTree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772" y="1597239"/>
            <a:ext cx="6486525" cy="254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22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</a:t>
            </a:r>
            <a:r>
              <a:rPr lang="en-US" dirty="0" err="1" smtClean="0"/>
              <a:t>pCarTree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21519" y="3907631"/>
            <a:ext cx="10322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mapCarTree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[tree, [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[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]], [tree]]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581150"/>
            <a:ext cx="6838950" cy="186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5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</a:t>
            </a:r>
            <a:r>
              <a:rPr lang="en-US" dirty="0" err="1" smtClean="0"/>
              <a:t>pCarTree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21519" y="3907631"/>
            <a:ext cx="10322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mapCarTree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[tree, [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[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]], [tree]]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1131" y="109925"/>
            <a:ext cx="2793207" cy="666949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08257" y="3437616"/>
            <a:ext cx="2936082" cy="3420384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1581150"/>
            <a:ext cx="6838950" cy="186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55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5919789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Declare Action</a:t>
            </a: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declare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myAction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-&gt; 		Integer Continuation;</a:t>
            </a: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print_int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Integer;</a:t>
            </a: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Continuation.</a:t>
            </a:r>
          </a:p>
          <a:p>
            <a:pPr marL="0" indent="0"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myAction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2;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erminate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79468" y="1825625"/>
            <a:ext cx="47863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Anonymous Action</a:t>
            </a:r>
          </a:p>
          <a:p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+ 2 4 </a:t>
            </a:r>
          </a:p>
          <a:p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-&gt; X;</a:t>
            </a:r>
          </a:p>
          <a:p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</a:t>
            </a:r>
            <a:r>
              <a:rPr lang="en-US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rint_int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X;</a:t>
            </a:r>
          </a:p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erminate.</a:t>
            </a:r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75197" y="4670854"/>
            <a:ext cx="619485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Conditional Action</a:t>
            </a:r>
          </a:p>
          <a:p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X Y (Action1) Action2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213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31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33" dur="indefinit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35" dur="indefinite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772" y="1597239"/>
            <a:ext cx="6486525" cy="254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42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 as a first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cs typeface="Courier New" panose="02070309020205020404" pitchFamily="49" charset="0"/>
              </a:rPr>
              <a:t>+ :</a:t>
            </a:r>
          </a:p>
          <a:p>
            <a:pPr marL="0" indent="0">
              <a:buNone/>
            </a:pPr>
            <a:r>
              <a:rPr lang="en-US" dirty="0" smtClean="0">
                <a:cs typeface="Courier New" panose="02070309020205020404" pitchFamily="49" charset="0"/>
              </a:rPr>
              <a:t>Simple</a:t>
            </a:r>
          </a:p>
          <a:p>
            <a:pPr marL="0" indent="0">
              <a:buNone/>
            </a:pPr>
            <a:r>
              <a:rPr lang="en-US" dirty="0" smtClean="0">
                <a:cs typeface="Courier New" panose="02070309020205020404" pitchFamily="49" charset="0"/>
              </a:rPr>
              <a:t>Not much notation</a:t>
            </a:r>
          </a:p>
          <a:p>
            <a:pPr marL="0" indent="0">
              <a:buNone/>
            </a:pPr>
            <a:endParaRPr lang="en-US" dirty="0" smtClean="0">
              <a:cs typeface="Courier New" panose="02070309020205020404" pitchFamily="49" charset="0"/>
            </a:endParaRPr>
          </a:p>
          <a:p>
            <a:pPr>
              <a:buFontTx/>
              <a:buChar char="-"/>
            </a:pPr>
            <a:r>
              <a:rPr lang="en-US" dirty="0" smtClean="0">
                <a:cs typeface="Courier New" panose="02070309020205020404" pitchFamily="49" charset="0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cs typeface="Courier New" panose="02070309020205020404" pitchFamily="49" charset="0"/>
              </a:rPr>
              <a:t>Hard to understand</a:t>
            </a:r>
            <a:endParaRPr lang="en-US" dirty="0"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 smtClean="0">
                <a:cs typeface="Courier New" panose="02070309020205020404" pitchFamily="49" charset="0"/>
              </a:rPr>
              <a:t>Lacks many mechanisms other languages have</a:t>
            </a:r>
          </a:p>
        </p:txBody>
      </p:sp>
    </p:spTree>
    <p:extLst>
      <p:ext uri="{BB962C8B-B14F-4D97-AF65-F5344CB8AC3E}">
        <p14:creationId xmlns:p14="http://schemas.microsoft.com/office/powerpoint/2010/main" val="271756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 as a first language: Hello, World!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print_string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“Hello, World!”;</a:t>
            </a: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terminate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03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 as a first language: Addition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354859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+ 2 4 -&gt; X;</a:t>
            </a:r>
          </a:p>
          <a:p>
            <a:pPr marL="0" indent="0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print_int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X;</a:t>
            </a: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terminate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910383" y="1690688"/>
            <a:ext cx="335485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dd 2 4 -&gt; X;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print_int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X;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terminate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848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 as a first language: Loops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declare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forLoop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-&gt; Index Continuation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print_int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Index;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+ Index 1 -&gt;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NewIndex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forLoop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NewIndex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Continuation;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Continuation.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404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 as a first language: Return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declare return: Integer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NClient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Add Integer 3 -&gt; X;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NClient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X.</a:t>
            </a:r>
          </a:p>
          <a:p>
            <a:pPr marL="0" indent="0"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9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 as a first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Probably not.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664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Trees</a:t>
            </a:r>
          </a:p>
          <a:p>
            <a:pPr lvl="1"/>
            <a:r>
              <a:rPr lang="en-US" dirty="0" smtClean="0"/>
              <a:t>Ternary Trees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 smtClean="0"/>
              <a:t>N-</a:t>
            </a:r>
            <a:r>
              <a:rPr lang="en-US" dirty="0" err="1"/>
              <a:t>a</a:t>
            </a:r>
            <a:r>
              <a:rPr lang="en-US" dirty="0" err="1" smtClean="0"/>
              <a:t>ry</a:t>
            </a:r>
            <a:r>
              <a:rPr lang="en-US" dirty="0" smtClean="0"/>
              <a:t> Trees</a:t>
            </a:r>
          </a:p>
          <a:p>
            <a:pPr lvl="1"/>
            <a:r>
              <a:rPr lang="en-US" dirty="0"/>
              <a:t>Red Black Trees</a:t>
            </a:r>
          </a:p>
          <a:p>
            <a:pPr lvl="1"/>
            <a:r>
              <a:rPr lang="en-US" dirty="0"/>
              <a:t>Self Balancing Trees</a:t>
            </a:r>
          </a:p>
          <a:p>
            <a:endParaRPr lang="en-US" dirty="0"/>
          </a:p>
          <a:p>
            <a:r>
              <a:rPr lang="en-US" dirty="0" smtClean="0"/>
              <a:t>Other Data Structures?</a:t>
            </a:r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8082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Any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82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431" y="365125"/>
            <a:ext cx="10570369" cy="5619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0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In declared actions</a:t>
            </a: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declare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myData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-&gt;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NClient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NClient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20;</a:t>
            </a:r>
          </a:p>
          <a:p>
            <a:pPr marL="0" indent="0">
              <a:buNone/>
            </a:pP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/>
              <a:t>In </a:t>
            </a:r>
            <a:r>
              <a:rPr lang="en-US" dirty="0" smtClean="0"/>
              <a:t>anonymous actions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+ 2 4 -&gt; X;</a:t>
            </a:r>
          </a:p>
          <a:p>
            <a:pPr marL="0" indent="0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print_int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X;</a:t>
            </a: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terminate.</a:t>
            </a:r>
          </a:p>
        </p:txBody>
      </p:sp>
    </p:spTree>
    <p:extLst>
      <p:ext uri="{BB962C8B-B14F-4D97-AF65-F5344CB8AC3E}">
        <p14:creationId xmlns:p14="http://schemas.microsoft.com/office/powerpoint/2010/main" val="4027126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Action:  </a:t>
            </a: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[]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Integer: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		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 smtClean="0"/>
              <a:t>String: </a:t>
            </a:r>
            <a:r>
              <a:rPr lang="en-US" dirty="0" smtClean="0"/>
              <a:t>		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Continuation: </a:t>
            </a:r>
            <a:r>
              <a:rPr lang="en-US" dirty="0" smtClean="0"/>
              <a:t>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+: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	[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[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]]</a:t>
            </a:r>
          </a:p>
          <a:p>
            <a:pPr marL="0" indent="0">
              <a:buNone/>
            </a:pPr>
            <a:r>
              <a:rPr lang="en-US" dirty="0" err="1" smtClean="0">
                <a:cs typeface="Courier New" panose="02070309020205020404" pitchFamily="49" charset="0"/>
              </a:rPr>
              <a:t>print_int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[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c]</a:t>
            </a:r>
          </a:p>
          <a:p>
            <a:pPr marL="0" indent="0">
              <a:buNone/>
            </a:pPr>
            <a:r>
              <a:rPr lang="en-US" dirty="0"/>
              <a:t>l</a:t>
            </a:r>
            <a:r>
              <a:rPr lang="en-US" dirty="0" smtClean="0"/>
              <a:t>ist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[[],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list]]</a:t>
            </a:r>
          </a:p>
          <a:p>
            <a:pPr marL="0" indent="0">
              <a:buNone/>
            </a:pPr>
            <a:r>
              <a:rPr lang="en-US" dirty="0"/>
              <a:t>t</a:t>
            </a:r>
            <a:r>
              <a:rPr lang="en-US" dirty="0" smtClean="0"/>
              <a:t>ree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[[],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tree, tree]]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430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Linked Lists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6756" y="1561306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Lists </a:t>
            </a:r>
            <a:r>
              <a:rPr lang="en-US" dirty="0" smtClean="0"/>
              <a:t>are actions</a:t>
            </a:r>
            <a:r>
              <a:rPr lang="en-US" dirty="0" smtClean="0"/>
              <a:t>.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List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[[],[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list]]</a:t>
            </a:r>
          </a:p>
          <a:p>
            <a:pPr marL="0" indent="0">
              <a:buNone/>
            </a:pP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007269" y="3979069"/>
            <a:ext cx="1450181" cy="10858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3359944" y="3979069"/>
            <a:ext cx="1450181" cy="10858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712619" y="3979069"/>
            <a:ext cx="1450181" cy="10858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064544" y="4521994"/>
            <a:ext cx="127515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437460" y="4538663"/>
            <a:ext cx="127515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983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49297" y="1825625"/>
            <a:ext cx="4104503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Actions</a:t>
            </a:r>
          </a:p>
          <a:p>
            <a:pPr marL="0" indent="0">
              <a:buNone/>
            </a:pPr>
            <a:r>
              <a:rPr lang="en-US" dirty="0" smtClean="0"/>
              <a:t>  makeList1</a:t>
            </a:r>
          </a:p>
          <a:p>
            <a:pPr marL="0" indent="0">
              <a:buNone/>
            </a:pPr>
            <a:r>
              <a:rPr lang="en-US" dirty="0" smtClean="0"/>
              <a:t>  </a:t>
            </a:r>
            <a:r>
              <a:rPr lang="en-US" dirty="0" err="1" smtClean="0"/>
              <a:t>print_string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</a:t>
            </a:r>
            <a:r>
              <a:rPr lang="en-US" dirty="0" err="1"/>
              <a:t>printList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</a:t>
            </a:r>
            <a:r>
              <a:rPr lang="en-US" dirty="0" smtClean="0"/>
              <a:t>makeList2</a:t>
            </a:r>
          </a:p>
          <a:p>
            <a:pPr marL="0" indent="0">
              <a:buNone/>
            </a:pPr>
            <a:r>
              <a:rPr lang="en-US" dirty="0" smtClean="0"/>
              <a:t>  </a:t>
            </a:r>
            <a:r>
              <a:rPr lang="en-US" dirty="0" err="1" smtClean="0"/>
              <a:t>compareList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print1, print2, print3</a:t>
            </a:r>
          </a:p>
          <a:p>
            <a:pPr marL="0" indent="0">
              <a:buNone/>
            </a:pPr>
            <a:r>
              <a:rPr lang="en-US" dirty="0" smtClean="0"/>
              <a:t>  </a:t>
            </a:r>
            <a:r>
              <a:rPr lang="en-US" dirty="0" err="1" smtClean="0"/>
              <a:t>mapCar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</a:t>
            </a:r>
            <a:r>
              <a:rPr lang="en-US" dirty="0" err="1" smtClean="0"/>
              <a:t>addTen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map2Car</a:t>
            </a:r>
          </a:p>
          <a:p>
            <a:pPr marL="0" indent="0">
              <a:buNone/>
            </a:pPr>
            <a:r>
              <a:rPr lang="en-US" dirty="0" smtClean="0"/>
              <a:t>  </a:t>
            </a:r>
            <a:r>
              <a:rPr lang="en-US" dirty="0" err="1" smtClean="0"/>
              <a:t>addAction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terminate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579993"/>
            <a:ext cx="6257925" cy="3381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54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2058</TotalTime>
  <Words>852</Words>
  <Application>Microsoft Office PowerPoint</Application>
  <PresentationFormat>Widescreen</PresentationFormat>
  <Paragraphs>306</Paragraphs>
  <Slides>59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4" baseType="lpstr">
      <vt:lpstr>Arial</vt:lpstr>
      <vt:lpstr>Calibri</vt:lpstr>
      <vt:lpstr>Calibri Light</vt:lpstr>
      <vt:lpstr>Courier New</vt:lpstr>
      <vt:lpstr>Office Theme</vt:lpstr>
      <vt:lpstr> Data Structures in Io</vt:lpstr>
      <vt:lpstr>Demo</vt:lpstr>
      <vt:lpstr>What is Io?</vt:lpstr>
      <vt:lpstr>An Action</vt:lpstr>
      <vt:lpstr>Actions</vt:lpstr>
      <vt:lpstr>Storing data</vt:lpstr>
      <vt:lpstr>Types</vt:lpstr>
      <vt:lpstr>Linked Lists</vt:lpstr>
      <vt:lpstr>List Demo</vt:lpstr>
      <vt:lpstr>makeList1</vt:lpstr>
      <vt:lpstr>InitializeList</vt:lpstr>
      <vt:lpstr>Cons</vt:lpstr>
      <vt:lpstr>Cons</vt:lpstr>
      <vt:lpstr>makeList1</vt:lpstr>
      <vt:lpstr>makeList1</vt:lpstr>
      <vt:lpstr>Insert (sorted)</vt:lpstr>
      <vt:lpstr>makeList1</vt:lpstr>
      <vt:lpstr>printList</vt:lpstr>
      <vt:lpstr>compareList</vt:lpstr>
      <vt:lpstr>compareList</vt:lpstr>
      <vt:lpstr>compareList</vt:lpstr>
      <vt:lpstr>mapCar</vt:lpstr>
      <vt:lpstr>mapCar</vt:lpstr>
      <vt:lpstr>map2Car</vt:lpstr>
      <vt:lpstr>map2Car</vt:lpstr>
      <vt:lpstr>map2Car</vt:lpstr>
      <vt:lpstr>map2Car</vt:lpstr>
      <vt:lpstr>map2Car</vt:lpstr>
      <vt:lpstr>Demo</vt:lpstr>
      <vt:lpstr>Binary Trees</vt:lpstr>
      <vt:lpstr>TreeDemo</vt:lpstr>
      <vt:lpstr>Demo Code</vt:lpstr>
      <vt:lpstr>makeTree1</vt:lpstr>
      <vt:lpstr>createTree</vt:lpstr>
      <vt:lpstr>makeTree1</vt:lpstr>
      <vt:lpstr>Insertion</vt:lpstr>
      <vt:lpstr>Insertion</vt:lpstr>
      <vt:lpstr>printTree</vt:lpstr>
      <vt:lpstr>printTree</vt:lpstr>
      <vt:lpstr>printTree</vt:lpstr>
      <vt:lpstr>compareTreeStrict</vt:lpstr>
      <vt:lpstr>compareTreeStrict</vt:lpstr>
      <vt:lpstr>compareTreeStrict</vt:lpstr>
      <vt:lpstr>compareTreeStrict</vt:lpstr>
      <vt:lpstr>compareTreeStrictRecursive</vt:lpstr>
      <vt:lpstr>compareTreeStrictRecursive</vt:lpstr>
      <vt:lpstr>mapCarTree</vt:lpstr>
      <vt:lpstr>mapCarTree</vt:lpstr>
      <vt:lpstr>mapCarTree</vt:lpstr>
      <vt:lpstr>Demo Code</vt:lpstr>
      <vt:lpstr>Io as a first language</vt:lpstr>
      <vt:lpstr>Io as a first language: Hello, World!</vt:lpstr>
      <vt:lpstr>Io as a first language: Addition</vt:lpstr>
      <vt:lpstr>Io as a first language: Loops</vt:lpstr>
      <vt:lpstr>Io as a first language: Return</vt:lpstr>
      <vt:lpstr>Io as a first language</vt:lpstr>
      <vt:lpstr>Future Research</vt:lpstr>
      <vt:lpstr>Any Questions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Structures in Io</dc:title>
  <dc:creator>Everett Boyer</dc:creator>
  <cp:lastModifiedBy>Everett Boyer</cp:lastModifiedBy>
  <cp:revision>58</cp:revision>
  <dcterms:created xsi:type="dcterms:W3CDTF">2017-04-14T14:29:31Z</dcterms:created>
  <dcterms:modified xsi:type="dcterms:W3CDTF">2017-04-20T19:25:14Z</dcterms:modified>
</cp:coreProperties>
</file>